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59" r:id="rId6"/>
    <p:sldId id="261" r:id="rId7"/>
    <p:sldId id="266" r:id="rId8"/>
    <p:sldId id="262" r:id="rId9"/>
    <p:sldId id="270" r:id="rId10"/>
    <p:sldId id="272" r:id="rId11"/>
    <p:sldId id="263" r:id="rId12"/>
    <p:sldId id="267" r:id="rId13"/>
    <p:sldId id="269" r:id="rId14"/>
    <p:sldId id="264" r:id="rId15"/>
    <p:sldId id="268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 Fetz" initials="LF" lastIdx="22" clrIdx="0">
    <p:extLst>
      <p:ext uri="{19B8F6BF-5375-455C-9EA6-DF929625EA0E}">
        <p15:presenceInfo xmlns:p15="http://schemas.microsoft.com/office/powerpoint/2012/main" userId="98ec8c3464ed9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19:53:01.112" idx="2">
    <p:pos x="10" y="10"/>
    <p:text>Motivation: Certains scanneurs sont trop lents par rapport à ce qu'ils observent.Visible sur la vidéo.  En 2D par ex donne des images avec pas le même temps en haut à gauche et en bas à droite.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19:54:55.323" idx="3">
    <p:pos x="10" y="10"/>
    <p:text>But du projet: modéliser correctement l'acquisition puis ajouter une correction temporelle aux mesures. Ici en 1D + temps on voit où sont acquises les mesures</p:text>
    <p:extLst>
      <p:ext uri="{C676402C-5697-4E1C-873F-D02D1690AC5C}">
        <p15:threadingInfo xmlns:p15="http://schemas.microsoft.com/office/powerpoint/2012/main" timeZoneBias="-60"/>
      </p:ext>
    </p:extLst>
  </p:cm>
  <p:cm authorId="1" dt="2019-03-26T20:00:55.557" idx="4">
    <p:pos x="10" y="146"/>
    <p:text>On a pris comme ground truth une image 1D gaussienne qui varie dans le temps selon une gaussienne.</p:text>
    <p:extLst>
      <p:ext uri="{C676402C-5697-4E1C-873F-D02D1690AC5C}">
        <p15:threadingInfo xmlns:p15="http://schemas.microsoft.com/office/powerpoint/2012/main" timeZoneBias="-60">
          <p15:parentCm authorId="1" idx="3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20:52:57.757" idx="5">
    <p:pos x="10" y="10"/>
    <p:text>En général on considère l'acquisition instantanée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20:53:15.565" idx="6">
    <p:pos x="10" y="10"/>
    <p:text>L'approximation génère une erreur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2T12:40:18.417" idx="16">
    <p:pos x="146" y="146"/>
    <p:text>Continuous forward model: measurement operator. Takes samples from continuous function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2T14:14:57.705" idx="17">
    <p:pos x="10" y="10"/>
    <p:text>We consider that the underlying model of our continuous function follows this equation.</p:text>
    <p:extLst>
      <p:ext uri="{C676402C-5697-4E1C-873F-D02D1690AC5C}">
        <p15:threadingInfo xmlns:p15="http://schemas.microsoft.com/office/powerpoint/2012/main" timeZoneBias="-120"/>
      </p:ext>
    </p:extLst>
  </p:cm>
  <p:cm authorId="1" dt="2019-04-02T14:37:01.064" idx="19">
    <p:pos x="10" y="146"/>
    <p:text>f(x,t) continue pour l'évaluer en n'importe quel point. B splines sont à support conpact</p:text>
    <p:extLst>
      <p:ext uri="{C676402C-5697-4E1C-873F-D02D1690AC5C}">
        <p15:threadingInfo xmlns:p15="http://schemas.microsoft.com/office/powerpoint/2012/main" timeZoneBias="-120">
          <p15:parentCm authorId="1" idx="17"/>
        </p15:threadingInfo>
      </p:ext>
    </p:extLst>
  </p:cm>
  <p:cm authorId="1" dt="2019-04-02T14:37:35.226" idx="20">
    <p:pos x="10" y="282"/>
    <p:text>Pour commencer on utilise des splines interpolantes B1. C'est plus simple pour commencer, ça permet de voir directement l'image dans C.</p:text>
    <p:extLst>
      <p:ext uri="{C676402C-5697-4E1C-873F-D02D1690AC5C}">
        <p15:threadingInfo xmlns:p15="http://schemas.microsoft.com/office/powerpoint/2012/main" timeZoneBias="-120">
          <p15:parentCm authorId="1" idx="17"/>
        </p15:threadingInfo>
      </p:ext>
    </p:extLst>
  </p:cm>
  <p:cm authorId="1" dt="2019-04-02T14:37:48.197" idx="21">
    <p:pos x="10" y="418"/>
    <p:text>on opte ensuite pour des splines cubiques B3</p:text>
    <p:extLst>
      <p:ext uri="{C676402C-5697-4E1C-873F-D02D1690AC5C}">
        <p15:threadingInfo xmlns:p15="http://schemas.microsoft.com/office/powerpoint/2012/main" timeZoneBias="-120">
          <p15:parentCm authorId="1" idx="17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2T14:29:34.248" idx="18">
    <p:pos x="100" y="92"/>
    <p:text>Utilisation de GlibalBioIm permet d'utiliser une régularisation. Sera plus efficace une fois le bruit introduit.</p:text>
    <p:extLst>
      <p:ext uri="{C676402C-5697-4E1C-873F-D02D1690AC5C}">
        <p15:threadingInfo xmlns:p15="http://schemas.microsoft.com/office/powerpoint/2012/main" timeZoneBias="-120"/>
      </p:ext>
    </p:extLst>
  </p:cm>
  <p:cm authorId="1" dt="2019-04-02T14:38:07.029" idx="22">
    <p:pos x="100" y="228"/>
    <p:text>on utilise gradient descent</p:text>
    <p:extLst>
      <p:ext uri="{C676402C-5697-4E1C-873F-D02D1690AC5C}">
        <p15:threadingInfo xmlns:p15="http://schemas.microsoft.com/office/powerpoint/2012/main" timeZoneBias="-120">
          <p15:parentCm authorId="1" idx="18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D434A3-7FB3-45D4-A874-8E1A97734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B255584-A5AB-4228-99DC-A6F43DB45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387846-C6F8-48FD-AB02-0D03D6F2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06AAE0-BBF4-4018-B9DF-41912E72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B094E2-C083-40E4-A50F-957EA3AA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158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A08F0E-57C5-4A30-8B42-49E921A7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74051CE-898A-40E7-B033-3F64A4027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F75D3C-A081-4AD7-B69B-3F48E7AC8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030765-7023-4235-B9C1-C44E87529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5AB4F2-9C41-4618-A967-F2E51625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157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91DB7C8-32AA-4ADC-8DBE-14D815F867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679E68-9F83-40D9-B102-9EF71D31C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0EA05C-C952-4089-8F63-2B7C9C8AE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AF8839-913C-4224-9F48-D06D44C2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496DDD-8ED2-4200-BAFE-8A181116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80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FDDFCF-69A4-499E-B47D-E760317D0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3BCEE9-DF42-4785-BFFF-8D266AAC3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18F555-35FA-4370-8597-C3F60DD5B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4879B0-19D0-44AD-AC22-FD028B5A2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82EE7F-CFCD-48EC-B9E7-914D9390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39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DADBE8-4890-4E0D-A860-EF83D1A1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0775A7-ECDE-47B0-900B-009F1B2C9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C89534-7711-4EF0-BFCB-1DB518791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E0C720-7835-407F-8A2D-EC0084975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E718B6-684C-46A4-A53F-AE012CB9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088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3C7B1-CA12-4560-8C30-E98444AF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E2F04D-3309-4BD4-AF88-AA548ACF9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3FC413-4841-40E7-B44A-E46DD0437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DFC100B-CA12-4082-94AA-F06A9A70F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D7BAA1-4392-4779-87AE-BEEEFD5E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A7E123-E3F4-41F9-9C07-68C2783C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186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D09AE-FA0A-42FE-B24B-1B299F3F6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DF34E7-87FF-4098-9078-4FC23653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D9A089-92B1-4614-9605-04648BA95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07CFD6-E02F-4C34-89B3-66330FCB4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D208B68-9BF2-4AB6-94A4-7C73231383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FD4A01D-5CF5-4127-B168-168BEB27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95A9C1B-E11B-4608-94AF-2995BE84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D0584C3-CD95-41C2-B016-AEC25E939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9956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7627AA-B5EC-4F11-87B4-AC979C6A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958ED7C-C214-45B9-B7E8-E8C662F82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5F9411A-D462-4FC9-A41A-6A49FDD4A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CAC905-362B-4BDF-9B26-8DC594DFE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518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D7DE4BA-050B-4098-9AD1-EE70E7014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8612713-43C1-438A-A7D1-45D8BFA45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5F8545-96A7-437B-9867-785F09D9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03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2EC4DA-C64A-4B87-89B6-7316A6E32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3626B5-C188-4DDC-9D3E-055C07718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29914E1-0E95-4D78-80FC-A36B82013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946D95E-00AE-4A5C-B194-E6AD9EB5D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A138D9D-66F4-44B9-9E3C-C4CA6820D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DC9C8B-5750-4A8F-AE1D-2442DDE2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0345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42246F-5A89-4151-B442-84514E3FF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F881E14-521C-48D7-92AA-143603F333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590E7E-78E6-4332-96AE-73FCEA727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9061DC-3679-42FE-B1AE-F3D68E68D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236AA3-028B-4DDD-B0F4-51264343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DA737E-F533-4592-998F-19E2BA7B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60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62B0C4F-A5A5-49F4-9E75-EC0BC1074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A98FFD-3B6C-4FEB-8689-5EEDA5B21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042C9C-E61A-42FB-9303-E2294B5CA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9F2DF-4B93-471C-8D94-693F14649575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1ED356-564C-4572-AEBB-FF58CC97A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3AB232-C8D7-479B-A569-E2832BB8C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1CB32BE-853B-4B17-A9E2-ECB31CB89CC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43" y="136525"/>
            <a:ext cx="1344114" cy="39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172FC6CC-1B53-43E8-B05F-5D4798E8B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9843"/>
            <a:ext cx="9144000" cy="5539409"/>
          </a:xfrm>
        </p:spPr>
        <p:txBody>
          <a:bodyPr>
            <a:normAutofit fontScale="77500" lnSpcReduction="20000"/>
          </a:bodyPr>
          <a:lstStyle/>
          <a:p>
            <a:br>
              <a:rPr lang="fr-FR" dirty="0"/>
            </a:br>
            <a:r>
              <a:rPr lang="fr-FR" dirty="0"/>
              <a:t>Structure de la présentation</a:t>
            </a:r>
          </a:p>
          <a:p>
            <a:r>
              <a:rPr lang="fr-FR" dirty="0" err="1"/>
              <a:t>Title</a:t>
            </a:r>
            <a:r>
              <a:rPr lang="fr-FR" dirty="0"/>
              <a:t>, </a:t>
            </a:r>
            <a:r>
              <a:rPr lang="fr-FR" dirty="0" err="1"/>
              <a:t>name</a:t>
            </a:r>
            <a:r>
              <a:rPr lang="fr-FR" dirty="0"/>
              <a:t>, </a:t>
            </a:r>
            <a:r>
              <a:rPr lang="fr-FR" dirty="0" err="1"/>
              <a:t>supervisors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</a:t>
            </a:r>
            <a:r>
              <a:rPr lang="fr-FR" dirty="0" err="1"/>
              <a:t>semester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, </a:t>
            </a:r>
            <a:r>
              <a:rPr lang="fr-FR" dirty="0" err="1"/>
              <a:t>ECTs</a:t>
            </a:r>
            <a:r>
              <a:rPr lang="fr-FR" dirty="0"/>
              <a:t> </a:t>
            </a:r>
            <a:r>
              <a:rPr lang="fr-FR" dirty="0" err="1"/>
              <a:t>credits</a:t>
            </a:r>
            <a:r>
              <a:rPr lang="fr-FR" dirty="0"/>
              <a:t>, </a:t>
            </a:r>
            <a:r>
              <a:rPr lang="fr-FR" dirty="0" err="1"/>
              <a:t>faculty</a:t>
            </a:r>
            <a:r>
              <a:rPr lang="fr-FR" dirty="0"/>
              <a:t> (microtechnique)</a:t>
            </a:r>
          </a:p>
          <a:p>
            <a:r>
              <a:rPr lang="fr-FR" dirty="0"/>
              <a:t>Motivation</a:t>
            </a:r>
          </a:p>
          <a:p>
            <a:r>
              <a:rPr lang="fr-FR" dirty="0"/>
              <a:t>Vidéo ou snapshot 3D pour expliquer l’intérêt du projet (certains scan trop lent)</a:t>
            </a:r>
          </a:p>
          <a:p>
            <a:r>
              <a:rPr lang="fr-FR" dirty="0"/>
              <a:t>GT + </a:t>
            </a:r>
            <a:r>
              <a:rPr lang="fr-FR" dirty="0" err="1"/>
              <a:t>Overlap</a:t>
            </a:r>
            <a:r>
              <a:rPr lang="fr-FR" dirty="0"/>
              <a:t> des mesures (montrer la position des mesures) (bien indiquer les axes)</a:t>
            </a:r>
          </a:p>
          <a:p>
            <a:r>
              <a:rPr lang="fr-FR" dirty="0"/>
              <a:t>Poser le problème d’interpolation (f(</a:t>
            </a:r>
            <a:r>
              <a:rPr lang="fr-FR" dirty="0" err="1"/>
              <a:t>x,t</a:t>
            </a:r>
            <a:r>
              <a:rPr lang="fr-FR" dirty="0"/>
              <a:t>) = </a:t>
            </a:r>
            <a:r>
              <a:rPr lang="fr-FR" dirty="0" err="1"/>
              <a:t>sum</a:t>
            </a:r>
            <a:r>
              <a:rPr lang="fr-FR" dirty="0"/>
              <a:t> c b </a:t>
            </a:r>
            <a:r>
              <a:rPr lang="fr-FR" dirty="0" err="1"/>
              <a:t>b</a:t>
            </a:r>
            <a:r>
              <a:rPr lang="fr-FR" dirty="0"/>
              <a:t> etc.), v = </a:t>
            </a:r>
            <a:r>
              <a:rPr lang="fr-FR" dirty="0" err="1"/>
              <a:t>Hc</a:t>
            </a:r>
            <a:r>
              <a:rPr lang="fr-FR" dirty="0"/>
              <a:t> -&gt; instable numériquement -&gt; </a:t>
            </a:r>
            <a:r>
              <a:rPr lang="fr-FR" dirty="0" err="1"/>
              <a:t>iterative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  <a:p>
            <a:r>
              <a:rPr lang="fr-FR" dirty="0"/>
              <a:t>-&gt; permet d’utiliser des régularisations R(c), </a:t>
            </a:r>
            <a:r>
              <a:rPr lang="fr-FR" dirty="0" err="1"/>
              <a:t>GlobalBioIm</a:t>
            </a:r>
            <a:r>
              <a:rPr lang="fr-FR" dirty="0"/>
              <a:t>, to </a:t>
            </a:r>
            <a:r>
              <a:rPr lang="fr-FR" dirty="0" err="1"/>
              <a:t>begin</a:t>
            </a:r>
            <a:r>
              <a:rPr lang="fr-FR" dirty="0"/>
              <a:t>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b1</a:t>
            </a:r>
          </a:p>
          <a:p>
            <a:r>
              <a:rPr lang="fr-FR" dirty="0" err="1"/>
              <a:t>Results</a:t>
            </a:r>
            <a:r>
              <a:rPr lang="fr-FR" dirty="0"/>
              <a:t> of b1: GT, </a:t>
            </a:r>
            <a:r>
              <a:rPr lang="fr-FR" dirty="0" err="1"/>
              <a:t>naive</a:t>
            </a:r>
            <a:r>
              <a:rPr lang="fr-FR" dirty="0"/>
              <a:t>, lambda=0, lambda = </a:t>
            </a:r>
            <a:r>
              <a:rPr lang="fr-FR" dirty="0" err="1"/>
              <a:t>tmp</a:t>
            </a:r>
            <a:endParaRPr lang="fr-FR" dirty="0"/>
          </a:p>
          <a:p>
            <a:r>
              <a:rPr lang="fr-FR" dirty="0" err="1"/>
              <a:t>Results</a:t>
            </a:r>
            <a:r>
              <a:rPr lang="fr-FR" dirty="0"/>
              <a:t> of b3: GT, </a:t>
            </a:r>
            <a:r>
              <a:rPr lang="fr-FR" dirty="0" err="1"/>
              <a:t>naive</a:t>
            </a:r>
            <a:r>
              <a:rPr lang="fr-FR" dirty="0"/>
              <a:t>, lambda=0, lambda = </a:t>
            </a:r>
            <a:r>
              <a:rPr lang="fr-FR" dirty="0" err="1"/>
              <a:t>tmp</a:t>
            </a:r>
            <a:r>
              <a:rPr lang="fr-FR" dirty="0"/>
              <a:t> </a:t>
            </a:r>
            <a:r>
              <a:rPr lang="fr-FR" dirty="0" err="1"/>
              <a:t>Comparison</a:t>
            </a:r>
            <a:r>
              <a:rPr lang="fr-FR" dirty="0"/>
              <a:t> b1,b3 : GT, b1, b3, b1 - b3 (diff </a:t>
            </a:r>
            <a:r>
              <a:rPr lang="fr-FR" dirty="0" err="1"/>
              <a:t>map</a:t>
            </a:r>
            <a:r>
              <a:rPr lang="fr-FR" dirty="0"/>
              <a:t>)</a:t>
            </a:r>
          </a:p>
          <a:p>
            <a:r>
              <a:rPr lang="fr-FR" dirty="0"/>
              <a:t>Future directions:</a:t>
            </a:r>
          </a:p>
          <a:p>
            <a:r>
              <a:rPr lang="fr-FR" dirty="0"/>
              <a:t>Extension to 2D, 3D + time</a:t>
            </a:r>
          </a:p>
          <a:p>
            <a:r>
              <a:rPr lang="fr-FR" dirty="0" err="1"/>
              <a:t>Add</a:t>
            </a:r>
            <a:r>
              <a:rPr lang="fr-FR" dirty="0"/>
              <a:t> noise to </a:t>
            </a:r>
            <a:r>
              <a:rPr lang="fr-FR" dirty="0" err="1"/>
              <a:t>measurements</a:t>
            </a:r>
            <a:r>
              <a:rPr lang="fr-FR" dirty="0"/>
              <a:t> and </a:t>
            </a:r>
            <a:r>
              <a:rPr lang="fr-FR" dirty="0" err="1"/>
              <a:t>assess</a:t>
            </a:r>
            <a:r>
              <a:rPr lang="fr-FR" dirty="0"/>
              <a:t> </a:t>
            </a:r>
            <a:r>
              <a:rPr lang="fr-FR" dirty="0" err="1"/>
              <a:t>regularisations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(</a:t>
            </a:r>
            <a:r>
              <a:rPr lang="fr-FR" dirty="0" err="1"/>
              <a:t>Denoising</a:t>
            </a:r>
            <a:r>
              <a:rPr lang="fr-FR" dirty="0"/>
              <a:t>)</a:t>
            </a:r>
          </a:p>
          <a:p>
            <a:r>
              <a:rPr lang="fr-FR" dirty="0"/>
              <a:t>Application to real data</a:t>
            </a:r>
          </a:p>
          <a:p>
            <a:r>
              <a:rPr lang="fr-FR" dirty="0" err="1"/>
              <a:t>Recover</a:t>
            </a:r>
            <a:r>
              <a:rPr lang="fr-FR" dirty="0"/>
              <a:t> the </a:t>
            </a:r>
            <a:r>
              <a:rPr lang="fr-FR" dirty="0" err="1"/>
              <a:t>whole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f(</a:t>
            </a:r>
            <a:r>
              <a:rPr lang="fr-FR" dirty="0" err="1"/>
              <a:t>x,t</a:t>
            </a:r>
            <a:r>
              <a:rPr lang="fr-FR" dirty="0"/>
              <a:t>) (show </a:t>
            </a:r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Gaussian</a:t>
            </a:r>
            <a:r>
              <a:rPr lang="fr-FR" dirty="0"/>
              <a:t>) (</a:t>
            </a:r>
            <a:r>
              <a:rPr lang="fr-FR" dirty="0" err="1"/>
              <a:t>orally</a:t>
            </a:r>
            <a:r>
              <a:rPr lang="fr-FR" dirty="0"/>
              <a:t> tell if time </a:t>
            </a:r>
            <a:r>
              <a:rPr lang="fr-FR" dirty="0" err="1"/>
              <a:t>permits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8061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3EF652-1E8A-4C28-B465-F1AFC624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Mathematical</a:t>
            </a:r>
            <a:r>
              <a:rPr lang="fr-FR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E1C0436-4429-47A4-9934-D58C773B0F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r>
                  <a:rPr lang="fr-FR" dirty="0"/>
                  <a:t>Using the </a:t>
                </a:r>
                <a:r>
                  <a:rPr lang="fr-FR" dirty="0" err="1"/>
                  <a:t>measures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𝐲</m:t>
                    </m:r>
                    <m:r>
                      <a:rPr lang="fr-F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fr-FR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fr-FR" b="1" dirty="0">
                        <a:latin typeface="Cambria Math" panose="02040503050406030204" pitchFamily="18" charset="0"/>
                      </a:rPr>
                      <m:t>𝐇𝐜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⇔"/>
                        <m:pos m:val="top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fr-FR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dirty="0">
                        <a:latin typeface="Cambria Math" panose="02040503050406030204" pitchFamily="18" charset="0"/>
                      </a:rPr>
                      <m:t>𝐜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dirty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numerically</a:t>
                </a:r>
                <a:r>
                  <a:rPr lang="fr-FR" dirty="0"/>
                  <a:t> </a:t>
                </a:r>
                <a:r>
                  <a:rPr lang="fr-FR" dirty="0" err="1"/>
                  <a:t>unstable</a:t>
                </a:r>
                <a:r>
                  <a:rPr lang="fr-FR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denotes</a:t>
                </a:r>
                <a:r>
                  <a:rPr lang="fr-FR" dirty="0"/>
                  <a:t> the </a:t>
                </a:r>
                <a:r>
                  <a:rPr lang="fr-FR" dirty="0" err="1"/>
                  <a:t>ground</a:t>
                </a:r>
                <a:r>
                  <a:rPr lang="fr-FR" dirty="0"/>
                  <a:t> </a:t>
                </a:r>
                <a:r>
                  <a:rPr lang="fr-FR" dirty="0" err="1"/>
                  <a:t>truth</a:t>
                </a:r>
                <a:r>
                  <a:rPr lang="fr-FR" dirty="0"/>
                  <a:t>.</a:t>
                </a:r>
              </a:p>
              <a:p>
                <a:r>
                  <a:rPr lang="fr-FR" dirty="0"/>
                  <a:t>Use of inverse </a:t>
                </a:r>
                <a:r>
                  <a:rPr lang="fr-FR" dirty="0" err="1"/>
                  <a:t>problem</a:t>
                </a:r>
                <a:r>
                  <a:rPr lang="fr-FR" dirty="0"/>
                  <a:t> formulation to </a:t>
                </a:r>
                <a:r>
                  <a:rPr lang="fr-FR" dirty="0" err="1"/>
                  <a:t>find</a:t>
                </a:r>
                <a:r>
                  <a:rPr lang="fr-FR" dirty="0"/>
                  <a:t> </a:t>
                </a:r>
                <a:r>
                  <a:rPr lang="fr-FR" b="1" dirty="0"/>
                  <a:t>c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:r>
                  <a:rPr lang="fr-FR" dirty="0" err="1"/>
                  <a:t>GlobalBioIm</a:t>
                </a:r>
                <a:r>
                  <a:rPr lang="fr-FR" dirty="0"/>
                  <a:t> (</a:t>
                </a:r>
                <a:r>
                  <a:rPr lang="fr-FR" dirty="0" err="1"/>
                  <a:t>Soubies</a:t>
                </a:r>
                <a:r>
                  <a:rPr lang="fr-FR" dirty="0"/>
                  <a:t>, </a:t>
                </a:r>
                <a:r>
                  <a:rPr lang="en-US" dirty="0"/>
                  <a:t>2019)</a:t>
                </a:r>
                <a:endParaRPr lang="fr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b="1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>
                                      <a:latin typeface="Cambria Math" panose="02040503050406030204" pitchFamily="18" charset="0"/>
                                    </a:rPr>
                                    <m:t>𝐇𝐜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fr-FR" b="1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</m:d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fr-FR" dirty="0"/>
              </a:p>
              <a:p>
                <a:pPr marL="0" indent="0">
                  <a:buNone/>
                </a:pPr>
                <a:endParaRPr lang="fr-FR" dirty="0">
                  <a:latin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E1C0436-4429-47A4-9934-D58C773B0F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53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03ED3-3BDC-40C8-8031-F76736411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First </a:t>
            </a:r>
            <a:r>
              <a:rPr lang="fr-FR" dirty="0" err="1"/>
              <a:t>results</a:t>
            </a:r>
            <a:r>
              <a:rPr lang="fr-FR" dirty="0"/>
              <a:t>: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spline</a:t>
            </a:r>
            <a:r>
              <a:rPr lang="fr-FR" dirty="0"/>
              <a:t> (n=1)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E593001-9C58-40BA-86EC-126BF7183598}"/>
              </a:ext>
            </a:extLst>
          </p:cNvPr>
          <p:cNvSpPr txBox="1"/>
          <p:nvPr/>
        </p:nvSpPr>
        <p:spPr>
          <a:xfrm>
            <a:off x="5387155" y="6123543"/>
            <a:ext cx="166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SNR = 30.85 dB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6986E58-90EF-4E78-88E4-975C33A0E742}"/>
              </a:ext>
            </a:extLst>
          </p:cNvPr>
          <p:cNvSpPr txBox="1"/>
          <p:nvPr/>
        </p:nvSpPr>
        <p:spPr>
          <a:xfrm>
            <a:off x="7848745" y="6123543"/>
            <a:ext cx="166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SNR = 15.59 dB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0007EB6F-86E5-4D48-BB9A-AD07B0933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71" y="1825625"/>
            <a:ext cx="9130457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CC11828-0693-441C-9F0A-3375FA9646B7}"/>
                  </a:ext>
                </a:extLst>
              </p:cNvPr>
              <p:cNvSpPr txBox="1"/>
              <p:nvPr/>
            </p:nvSpPr>
            <p:spPr>
              <a:xfrm>
                <a:off x="1530771" y="4492487"/>
                <a:ext cx="2859157" cy="953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SNR as a fit </a:t>
                </a:r>
                <a:r>
                  <a:rPr lang="fr-FR" dirty="0" err="1"/>
                  <a:t>criterion</a:t>
                </a:r>
                <a:r>
                  <a:rPr lang="fr-FR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=20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CC11828-0693-441C-9F0A-3375FA964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771" y="4492487"/>
                <a:ext cx="2859157" cy="953403"/>
              </a:xfrm>
              <a:prstGeom prst="rect">
                <a:avLst/>
              </a:prstGeom>
              <a:blipFill>
                <a:blip r:embed="rId3"/>
                <a:stretch>
                  <a:fillRect l="-1706" t="-38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990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92972-08FF-4DCA-93DA-D43912E0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First </a:t>
            </a:r>
            <a:r>
              <a:rPr lang="fr-FR" dirty="0" err="1"/>
              <a:t>results</a:t>
            </a:r>
            <a:r>
              <a:rPr lang="fr-FR" dirty="0"/>
              <a:t>: </a:t>
            </a:r>
            <a:r>
              <a:rPr lang="fr-FR" dirty="0" err="1"/>
              <a:t>cubic</a:t>
            </a:r>
            <a:r>
              <a:rPr lang="fr-FR" dirty="0"/>
              <a:t> </a:t>
            </a:r>
            <a:r>
              <a:rPr lang="fr-FR" dirty="0" err="1"/>
              <a:t>spline</a:t>
            </a:r>
            <a:r>
              <a:rPr lang="fr-FR" dirty="0"/>
              <a:t> (n= 3)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7A79645-0A31-41E5-8297-7169F8428B5A}"/>
              </a:ext>
            </a:extLst>
          </p:cNvPr>
          <p:cNvSpPr txBox="1"/>
          <p:nvPr/>
        </p:nvSpPr>
        <p:spPr>
          <a:xfrm>
            <a:off x="8020805" y="6122853"/>
            <a:ext cx="168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SNR = 15.59 dB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29968A9-C5C7-40EE-A500-0354ED426536}"/>
              </a:ext>
            </a:extLst>
          </p:cNvPr>
          <p:cNvSpPr txBox="1"/>
          <p:nvPr/>
        </p:nvSpPr>
        <p:spPr>
          <a:xfrm>
            <a:off x="5380383" y="6127234"/>
            <a:ext cx="168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SNR = 49.53 dB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D81F7C69-2839-489A-ACD9-6AAF91442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71" y="1825625"/>
            <a:ext cx="9130457" cy="4351338"/>
          </a:xfrm>
        </p:spPr>
      </p:pic>
    </p:spTree>
    <p:extLst>
      <p:ext uri="{BB962C8B-B14F-4D97-AF65-F5344CB8AC3E}">
        <p14:creationId xmlns:p14="http://schemas.microsoft.com/office/powerpoint/2010/main" val="132950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E32F17-E3E2-4C1A-9E73-D70851EE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Effect</a:t>
            </a:r>
            <a:r>
              <a:rPr lang="fr-FR" dirty="0"/>
              <a:t> of </a:t>
            </a:r>
            <a:r>
              <a:rPr lang="fr-FR" dirty="0" err="1"/>
              <a:t>regularization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7F20AD2-8768-4FBC-A6CA-86753B689B22}"/>
              </a:ext>
            </a:extLst>
          </p:cNvPr>
          <p:cNvSpPr txBox="1"/>
          <p:nvPr/>
        </p:nvSpPr>
        <p:spPr>
          <a:xfrm>
            <a:off x="5284376" y="6127234"/>
            <a:ext cx="162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SNR = 18.54 dB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16B2839E-644A-4B86-9670-D0AF35A59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71" y="1825625"/>
            <a:ext cx="9130457" cy="4351338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E61D8F6-D7C6-4564-A450-9B7015EAD8F6}"/>
              </a:ext>
            </a:extLst>
          </p:cNvPr>
          <p:cNvSpPr txBox="1"/>
          <p:nvPr/>
        </p:nvSpPr>
        <p:spPr>
          <a:xfrm>
            <a:off x="7944678" y="6098400"/>
            <a:ext cx="162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SNR = 12.31 dB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A329C9E-3A15-4D3C-8062-E2B69B416509}"/>
              </a:ext>
            </a:extLst>
          </p:cNvPr>
          <p:cNvSpPr txBox="1"/>
          <p:nvPr/>
        </p:nvSpPr>
        <p:spPr>
          <a:xfrm>
            <a:off x="2261151" y="4118927"/>
            <a:ext cx="24748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applying</a:t>
            </a:r>
            <a:r>
              <a:rPr lang="fr-FR" dirty="0"/>
              <a:t> noise on </a:t>
            </a:r>
            <a:r>
              <a:rPr lang="fr-FR" dirty="0" err="1"/>
              <a:t>measurements</a:t>
            </a:r>
            <a:r>
              <a:rPr lang="fr-FR" dirty="0"/>
              <a:t> (</a:t>
            </a:r>
            <a:r>
              <a:rPr lang="fr-FR" dirty="0" err="1"/>
              <a:t>here</a:t>
            </a:r>
            <a:r>
              <a:rPr lang="fr-FR" dirty="0"/>
              <a:t> white </a:t>
            </a:r>
            <a:r>
              <a:rPr lang="fr-FR" dirty="0" err="1"/>
              <a:t>gaussian</a:t>
            </a:r>
            <a:r>
              <a:rPr lang="fr-FR" dirty="0"/>
              <a:t> noise of </a:t>
            </a:r>
            <a:r>
              <a:rPr lang="fr-FR" dirty="0" err="1"/>
              <a:t>snr</a:t>
            </a:r>
            <a:r>
              <a:rPr lang="fr-FR" dirty="0"/>
              <a:t> = 15dB), </a:t>
            </a:r>
            <a:r>
              <a:rPr lang="fr-FR" dirty="0" err="1"/>
              <a:t>regularization</a:t>
            </a:r>
            <a:r>
              <a:rPr lang="fr-FR" dirty="0"/>
              <a:t> </a:t>
            </a:r>
            <a:r>
              <a:rPr lang="fr-FR" dirty="0" err="1"/>
              <a:t>proves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2611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B75EEA-E3CE-4752-A970-1458C39F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Future directions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A62D97-A7FA-464C-A828-92B335845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Extension to 2D + time, 3D + time</a:t>
            </a:r>
          </a:p>
          <a:p>
            <a:r>
              <a:rPr lang="fr-FR" dirty="0" err="1"/>
              <a:t>Add</a:t>
            </a:r>
            <a:r>
              <a:rPr lang="fr-FR" dirty="0"/>
              <a:t> noise to </a:t>
            </a:r>
            <a:r>
              <a:rPr lang="fr-FR" dirty="0" err="1"/>
              <a:t>measurements</a:t>
            </a:r>
            <a:r>
              <a:rPr lang="fr-FR" dirty="0"/>
              <a:t> and </a:t>
            </a:r>
            <a:r>
              <a:rPr lang="fr-FR" dirty="0" err="1"/>
              <a:t>assess</a:t>
            </a:r>
            <a:r>
              <a:rPr lang="fr-FR" dirty="0"/>
              <a:t> </a:t>
            </a:r>
            <a:r>
              <a:rPr lang="fr-FR" dirty="0" err="1"/>
              <a:t>regularizations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(</a:t>
            </a:r>
            <a:r>
              <a:rPr lang="fr-FR" dirty="0" err="1"/>
              <a:t>Denoising</a:t>
            </a:r>
            <a:r>
              <a:rPr lang="fr-FR" dirty="0"/>
              <a:t>)</a:t>
            </a:r>
          </a:p>
          <a:p>
            <a:r>
              <a:rPr lang="fr-FR" dirty="0"/>
              <a:t>Application to real data</a:t>
            </a:r>
          </a:p>
          <a:p>
            <a:r>
              <a:rPr lang="fr-FR" dirty="0" err="1"/>
              <a:t>Deconvolution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78372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B46D8B-6F8B-4589-A145-FA64F35C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61CEDF-77A7-4CE6-9823-1E6867980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Bindocci</a:t>
            </a:r>
            <a:r>
              <a:rPr lang="en-US" dirty="0"/>
              <a:t>, 2017: Three-dimensional Ca2+ imaging advances understanding of astrocyte biology.</a:t>
            </a:r>
          </a:p>
          <a:p>
            <a:r>
              <a:rPr lang="en-US" dirty="0" err="1"/>
              <a:t>Soubies</a:t>
            </a:r>
            <a:r>
              <a:rPr lang="en-US" dirty="0"/>
              <a:t>, 2019: Pocket Guide to Solve Inverse Problems with </a:t>
            </a:r>
            <a:r>
              <a:rPr lang="en-US" dirty="0" err="1"/>
              <a:t>GlobalBioIm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7708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0382FC-FDBE-49B9-B918-466D5C98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Timing correction for slow-scanning biomedical imaging devices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7BE149-7775-4520-9CC5-3F35B4FA6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err="1"/>
              <a:t>Semester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: 10 ECTS</a:t>
            </a:r>
          </a:p>
          <a:p>
            <a:pPr marL="0" indent="0" algn="ctr">
              <a:buNone/>
            </a:pPr>
            <a:r>
              <a:rPr lang="fr-FR" dirty="0"/>
              <a:t>Luca Fetz, </a:t>
            </a:r>
            <a:r>
              <a:rPr lang="fr-FR" dirty="0" err="1"/>
              <a:t>faculty</a:t>
            </a:r>
            <a:r>
              <a:rPr lang="fr-FR" dirty="0"/>
              <a:t> of microtechnique</a:t>
            </a:r>
          </a:p>
          <a:p>
            <a:pPr marL="0" indent="0" algn="ctr">
              <a:buNone/>
            </a:pPr>
            <a:r>
              <a:rPr lang="fr-FR" dirty="0" err="1"/>
              <a:t>Supervisors</a:t>
            </a:r>
            <a:r>
              <a:rPr lang="fr-FR" dirty="0"/>
              <a:t> : Thomas </a:t>
            </a:r>
            <a:r>
              <a:rPr lang="fr-FR" dirty="0" err="1"/>
              <a:t>Debarre</a:t>
            </a:r>
            <a:r>
              <a:rPr lang="fr-FR" dirty="0"/>
              <a:t>, Thanh-an PHAM</a:t>
            </a:r>
          </a:p>
        </p:txBody>
      </p:sp>
    </p:spTree>
    <p:extLst>
      <p:ext uri="{BB962C8B-B14F-4D97-AF65-F5344CB8AC3E}">
        <p14:creationId xmlns:p14="http://schemas.microsoft.com/office/powerpoint/2010/main" val="289143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C269B-D32F-4287-9684-10838AF10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4"/>
            <a:ext cx="10515600" cy="1325563"/>
          </a:xfrm>
        </p:spPr>
        <p:txBody>
          <a:bodyPr/>
          <a:lstStyle/>
          <a:p>
            <a:r>
              <a:rPr lang="fr-FR" dirty="0"/>
              <a:t>Motivation</a:t>
            </a:r>
          </a:p>
        </p:txBody>
      </p:sp>
      <p:pic>
        <p:nvPicPr>
          <p:cNvPr id="4" name="Scanning of Ca2+ activity">
            <a:hlinkClick r:id="" action="ppaction://media"/>
            <a:extLst>
              <a:ext uri="{FF2B5EF4-FFF2-40B4-BE49-F238E27FC236}">
                <a16:creationId xmlns:a16="http://schemas.microsoft.com/office/drawing/2014/main" id="{F8547BED-9ED2-439A-B242-2ECD81B503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5354" y="1322042"/>
            <a:ext cx="7735888" cy="4351338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1BF1542-ACB1-4E43-A6FE-29AB3C4CBF6E}"/>
              </a:ext>
            </a:extLst>
          </p:cNvPr>
          <p:cNvSpPr txBox="1"/>
          <p:nvPr/>
        </p:nvSpPr>
        <p:spPr>
          <a:xfrm>
            <a:off x="1139687" y="6042432"/>
            <a:ext cx="9236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Ca2+ imaging (</a:t>
            </a:r>
            <a:r>
              <a:rPr lang="en-US" dirty="0" err="1"/>
              <a:t>Bindocci</a:t>
            </a:r>
            <a:r>
              <a:rPr lang="en-US" dirty="0"/>
              <a:t>, 2017)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160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646C51-8871-4F3D-9AE7-4C12FBB3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Project goals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C05767F-EBAC-46D9-8B8B-020457F4308B}"/>
              </a:ext>
            </a:extLst>
          </p:cNvPr>
          <p:cNvSpPr txBox="1"/>
          <p:nvPr/>
        </p:nvSpPr>
        <p:spPr>
          <a:xfrm>
            <a:off x="838200" y="1577009"/>
            <a:ext cx="22495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Model sampling correctly.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Add timing correction to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First step in 1D + time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075E74C4-126B-4B7B-ABAA-3EEB9BA81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</p:spTree>
    <p:extLst>
      <p:ext uri="{BB962C8B-B14F-4D97-AF65-F5344CB8AC3E}">
        <p14:creationId xmlns:p14="http://schemas.microsoft.com/office/powerpoint/2010/main" val="1845283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8D2833-8D39-4AA6-BEB9-E6966E88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goals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170112E-D5C2-4151-81A5-D93A95055E0D}"/>
              </a:ext>
            </a:extLst>
          </p:cNvPr>
          <p:cNvSpPr txBox="1"/>
          <p:nvPr/>
        </p:nvSpPr>
        <p:spPr>
          <a:xfrm>
            <a:off x="838200" y="1577009"/>
            <a:ext cx="22495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Model sampling </a:t>
            </a:r>
            <a:r>
              <a:rPr lang="fr-FR" dirty="0" err="1"/>
              <a:t>correctly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Add</a:t>
            </a:r>
            <a:r>
              <a:rPr lang="fr-FR" dirty="0"/>
              <a:t> timing correction to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First </a:t>
            </a:r>
            <a:r>
              <a:rPr lang="fr-FR" dirty="0" err="1"/>
              <a:t>step</a:t>
            </a:r>
            <a:r>
              <a:rPr lang="fr-FR" dirty="0"/>
              <a:t> in 1D + time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EE052730-BE86-4994-8C6B-AABF9863C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</p:spTree>
    <p:extLst>
      <p:ext uri="{BB962C8B-B14F-4D97-AF65-F5344CB8AC3E}">
        <p14:creationId xmlns:p14="http://schemas.microsoft.com/office/powerpoint/2010/main" val="13405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115888-1CF3-4A00-BF45-84649B6D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Usual</a:t>
            </a:r>
            <a:r>
              <a:rPr lang="fr-FR" dirty="0"/>
              <a:t> approximation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D031505-FC16-4B25-A3A1-D34D42C00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28" y="2000765"/>
            <a:ext cx="5334744" cy="4001058"/>
          </a:xfrm>
        </p:spPr>
      </p:pic>
    </p:spTree>
    <p:extLst>
      <p:ext uri="{BB962C8B-B14F-4D97-AF65-F5344CB8AC3E}">
        <p14:creationId xmlns:p14="http://schemas.microsoft.com/office/powerpoint/2010/main" val="4088426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1C1D8-0DDB-4D11-97F3-E7A14888F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Usual</a:t>
            </a:r>
            <a:r>
              <a:rPr lang="fr-FR" dirty="0"/>
              <a:t> approximation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11F56B3-2806-43E1-AC94-E9718D337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71" y="1825625"/>
            <a:ext cx="9130457" cy="4351338"/>
          </a:xfrm>
        </p:spPr>
      </p:pic>
    </p:spTree>
    <p:extLst>
      <p:ext uri="{BB962C8B-B14F-4D97-AF65-F5344CB8AC3E}">
        <p14:creationId xmlns:p14="http://schemas.microsoft.com/office/powerpoint/2010/main" val="2373275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50113C-62C2-48B0-BE10-3EBC8AA5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Mathematical</a:t>
            </a:r>
            <a:r>
              <a:rPr lang="fr-FR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6E119B7-1777-4C22-8F58-7D22036050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dirty="0"/>
                  <a:t>Continuous </a:t>
                </a:r>
                <a:r>
                  <a:rPr lang="fr-FR" dirty="0" err="1"/>
                  <a:t>forward</a:t>
                </a:r>
                <a:r>
                  <a:rPr lang="fr-FR" dirty="0"/>
                  <a:t> model: </a:t>
                </a:r>
                <a:endParaRPr lang="fr-F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pos m:val="top"/>
                          <m:ctrlP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−1+</m:t>
                          </m:r>
                          <m:sSub>
                            <m:sSubPr>
                              <m:ctrlPr>
                                <a:rPr lang="fr-F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))∈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  <a:p>
                <a:pPr marL="0" indent="0">
                  <a:buNone/>
                </a:pPr>
                <a:r>
                  <a:rPr lang="fr-FR" dirty="0" err="1"/>
                  <a:t>With</a:t>
                </a:r>
                <a:r>
                  <a:rPr lang="fr-FR" dirty="0"/>
                  <a:t>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fr-F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dt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6E119B7-1777-4C22-8F58-7D2203605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1520D844-C4F5-4031-8818-321FCF5DD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858000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0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13618-5B88-4000-9158-906C3B01B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Mathematical</a:t>
            </a:r>
            <a:r>
              <a:rPr lang="fr-FR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3BF0416-8A2A-4911-88E9-C88467D591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3582" y="1785869"/>
                <a:ext cx="11184836" cy="4351338"/>
              </a:xfrm>
            </p:spPr>
            <p:txBody>
              <a:bodyPr anchor="ctr"/>
              <a:lstStyle/>
              <a:p>
                <a:r>
                  <a:rPr lang="fr-FR" dirty="0">
                    <a:latin typeface="Cambria Math" panose="02040503050406030204" pitchFamily="18" charset="0"/>
                  </a:rPr>
                  <a:t>Interpolation </a:t>
                </a:r>
                <a:r>
                  <a:rPr lang="fr-FR" dirty="0" err="1">
                    <a:latin typeface="Cambria Math" panose="02040503050406030204" pitchFamily="18" charset="0"/>
                  </a:rPr>
                  <a:t>using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dirty="0">
                    <a:latin typeface="Cambria Math" panose="02040503050406030204" pitchFamily="18" charset="0"/>
                  </a:rPr>
                  <a:t> splines</a:t>
                </a:r>
              </a:p>
              <a:p>
                <a:pPr marL="0" indent="0">
                  <a:buNone/>
                </a:pPr>
                <a:endParaRPr lang="fr-FR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/>
                  <a:t>H </a:t>
                </a:r>
                <a:r>
                  <a:rPr lang="fr-FR" dirty="0" err="1"/>
                  <a:t>is</a:t>
                </a:r>
                <a:r>
                  <a:rPr lang="fr-FR" dirty="0"/>
                  <a:t> the </a:t>
                </a:r>
                <a:r>
                  <a:rPr lang="fr-FR" dirty="0" err="1"/>
                  <a:t>discrete</a:t>
                </a:r>
                <a:r>
                  <a:rPr lang="fr-FR" dirty="0"/>
                  <a:t> </a:t>
                </a:r>
                <a:r>
                  <a:rPr lang="fr-FR" dirty="0" err="1"/>
                  <a:t>forward</a:t>
                </a:r>
                <a:r>
                  <a:rPr lang="fr-FR" dirty="0"/>
                  <a:t> model of the acquisition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fr-FR" b="1" dirty="0">
                        <a:latin typeface="Cambria Math" panose="02040503050406030204" pitchFamily="18" charset="0"/>
                      </a:rPr>
                      <m:t>𝐇𝐜</m:t>
                    </m:r>
                    <m:r>
                      <a:rPr lang="fr-F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fr-FR" dirty="0"/>
              </a:p>
              <a:p>
                <a:pPr marL="0" indent="0">
                  <a:buNone/>
                </a:pP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1" i="0" smtClean="0">
                        <a:latin typeface="Cambria Math" panose="02040503050406030204" pitchFamily="18" charset="0"/>
                      </a:rPr>
                      <m:t>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1,0</m:t>
                            </m:r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−1,0</m:t>
                            </m:r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fr-F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fr-FR" b="1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3BF0416-8A2A-4911-88E9-C88467D591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582" y="1785869"/>
                <a:ext cx="11184836" cy="4351338"/>
              </a:xfrm>
              <a:blipFill>
                <a:blip r:embed="rId2"/>
                <a:stretch>
                  <a:fillRect l="-11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2313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305</Words>
  <Application>Microsoft Office PowerPoint</Application>
  <PresentationFormat>Grand écran</PresentationFormat>
  <Paragraphs>66</Paragraphs>
  <Slides>15</Slides>
  <Notes>0</Notes>
  <HiddenSlides>1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Thème Office</vt:lpstr>
      <vt:lpstr>Présentation PowerPoint</vt:lpstr>
      <vt:lpstr>Timing correction for slow-scanning biomedical imaging devices</vt:lpstr>
      <vt:lpstr>Motivation</vt:lpstr>
      <vt:lpstr>Project goals</vt:lpstr>
      <vt:lpstr>Project goals</vt:lpstr>
      <vt:lpstr>Usual approximation</vt:lpstr>
      <vt:lpstr>Usual approximation</vt:lpstr>
      <vt:lpstr>Mathematical model</vt:lpstr>
      <vt:lpstr>Mathematical model</vt:lpstr>
      <vt:lpstr>Mathematical model</vt:lpstr>
      <vt:lpstr>First results: linear spline (n=1)</vt:lpstr>
      <vt:lpstr>First results: cubic spline (n= 3)</vt:lpstr>
      <vt:lpstr>Effect of regularization</vt:lpstr>
      <vt:lpstr>Future directions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Luca Fetz</dc:creator>
  <cp:lastModifiedBy>Luca Fetz</cp:lastModifiedBy>
  <cp:revision>68</cp:revision>
  <dcterms:created xsi:type="dcterms:W3CDTF">2019-03-25T13:21:09Z</dcterms:created>
  <dcterms:modified xsi:type="dcterms:W3CDTF">2019-04-03T12:32:46Z</dcterms:modified>
</cp:coreProperties>
</file>